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6" r:id="rId5"/>
    <p:sldId id="267" r:id="rId6"/>
    <p:sldId id="268" r:id="rId7"/>
    <p:sldId id="263" r:id="rId8"/>
    <p:sldId id="264" r:id="rId9"/>
    <p:sldId id="274" r:id="rId10"/>
    <p:sldId id="276" r:id="rId11"/>
    <p:sldId id="265" r:id="rId12"/>
    <p:sldId id="270" r:id="rId13"/>
    <p:sldId id="271" r:id="rId14"/>
    <p:sldId id="273"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EE5996-1689-4025-A410-71F009ABEEC9}"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46D15-18CB-4F86-86DF-EC62F10D3C08}"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3968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5EE5996-1689-4025-A410-71F009ABEEC9}" type="datetimeFigureOut">
              <a:rPr lang="en-US" smtClean="0"/>
              <a:t>9/8/2021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946D15-18CB-4F86-86DF-EC62F10D3C08}" type="slidenum">
              <a:rPr lang="en-US" smtClean="0"/>
              <a:t>‹#›</a:t>
            </a:fld>
            <a:endParaRPr lang="en-US"/>
          </a:p>
        </p:txBody>
      </p:sp>
    </p:spTree>
    <p:extLst>
      <p:ext uri="{BB962C8B-B14F-4D97-AF65-F5344CB8AC3E}">
        <p14:creationId xmlns:p14="http://schemas.microsoft.com/office/powerpoint/2010/main" val="160065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EE5996-1689-4025-A410-71F009ABEEC9}"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46D15-18CB-4F86-86DF-EC62F10D3C08}" type="slidenum">
              <a:rPr lang="en-US" smtClean="0"/>
              <a:t>‹#›</a:t>
            </a:fld>
            <a:endParaRPr lang="en-US"/>
          </a:p>
        </p:txBody>
      </p:sp>
    </p:spTree>
    <p:extLst>
      <p:ext uri="{BB962C8B-B14F-4D97-AF65-F5344CB8AC3E}">
        <p14:creationId xmlns:p14="http://schemas.microsoft.com/office/powerpoint/2010/main" val="1048465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EE5996-1689-4025-A410-71F009ABEEC9}"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46D15-18CB-4F86-86DF-EC62F10D3C08}"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33382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EE5996-1689-4025-A410-71F009ABEEC9}"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46D15-18CB-4F86-86DF-EC62F10D3C08}" type="slidenum">
              <a:rPr lang="en-US" smtClean="0"/>
              <a:t>‹#›</a:t>
            </a:fld>
            <a:endParaRPr lang="en-US"/>
          </a:p>
        </p:txBody>
      </p:sp>
    </p:spTree>
    <p:extLst>
      <p:ext uri="{BB962C8B-B14F-4D97-AF65-F5344CB8AC3E}">
        <p14:creationId xmlns:p14="http://schemas.microsoft.com/office/powerpoint/2010/main" val="3638040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EE5996-1689-4025-A410-71F009ABEEC9}"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46D15-18CB-4F86-86DF-EC62F10D3C08}"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631732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EE5996-1689-4025-A410-71F009ABEEC9}"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46D15-18CB-4F86-86DF-EC62F10D3C08}" type="slidenum">
              <a:rPr lang="en-US" smtClean="0"/>
              <a:t>‹#›</a:t>
            </a:fld>
            <a:endParaRPr lang="en-US"/>
          </a:p>
        </p:txBody>
      </p:sp>
    </p:spTree>
    <p:extLst>
      <p:ext uri="{BB962C8B-B14F-4D97-AF65-F5344CB8AC3E}">
        <p14:creationId xmlns:p14="http://schemas.microsoft.com/office/powerpoint/2010/main" val="3512442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EE5996-1689-4025-A410-71F009ABEEC9}"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46D15-18CB-4F86-86DF-EC62F10D3C08}" type="slidenum">
              <a:rPr lang="en-US" smtClean="0"/>
              <a:t>‹#›</a:t>
            </a:fld>
            <a:endParaRPr lang="en-US"/>
          </a:p>
        </p:txBody>
      </p:sp>
    </p:spTree>
    <p:extLst>
      <p:ext uri="{BB962C8B-B14F-4D97-AF65-F5344CB8AC3E}">
        <p14:creationId xmlns:p14="http://schemas.microsoft.com/office/powerpoint/2010/main" val="2963750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EE5996-1689-4025-A410-71F009ABEEC9}"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46D15-18CB-4F86-86DF-EC62F10D3C08}" type="slidenum">
              <a:rPr lang="en-US" smtClean="0"/>
              <a:t>‹#›</a:t>
            </a:fld>
            <a:endParaRPr lang="en-US"/>
          </a:p>
        </p:txBody>
      </p:sp>
    </p:spTree>
    <p:extLst>
      <p:ext uri="{BB962C8B-B14F-4D97-AF65-F5344CB8AC3E}">
        <p14:creationId xmlns:p14="http://schemas.microsoft.com/office/powerpoint/2010/main" val="2384131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EE5996-1689-4025-A410-71F009ABEEC9}"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46D15-18CB-4F86-86DF-EC62F10D3C08}" type="slidenum">
              <a:rPr lang="en-US" smtClean="0"/>
              <a:t>‹#›</a:t>
            </a:fld>
            <a:endParaRPr lang="en-US"/>
          </a:p>
        </p:txBody>
      </p:sp>
    </p:spTree>
    <p:extLst>
      <p:ext uri="{BB962C8B-B14F-4D97-AF65-F5344CB8AC3E}">
        <p14:creationId xmlns:p14="http://schemas.microsoft.com/office/powerpoint/2010/main" val="3604096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EE5996-1689-4025-A410-71F009ABEEC9}"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946D15-18CB-4F86-86DF-EC62F10D3C08}" type="slidenum">
              <a:rPr lang="en-US" smtClean="0"/>
              <a:t>‹#›</a:t>
            </a:fld>
            <a:endParaRPr lang="en-US"/>
          </a:p>
        </p:txBody>
      </p:sp>
    </p:spTree>
    <p:extLst>
      <p:ext uri="{BB962C8B-B14F-4D97-AF65-F5344CB8AC3E}">
        <p14:creationId xmlns:p14="http://schemas.microsoft.com/office/powerpoint/2010/main" val="3777103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EE5996-1689-4025-A410-71F009ABEEC9}"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946D15-18CB-4F86-86DF-EC62F10D3C08}" type="slidenum">
              <a:rPr lang="en-US" smtClean="0"/>
              <a:t>‹#›</a:t>
            </a:fld>
            <a:endParaRPr lang="en-US"/>
          </a:p>
        </p:txBody>
      </p:sp>
    </p:spTree>
    <p:extLst>
      <p:ext uri="{BB962C8B-B14F-4D97-AF65-F5344CB8AC3E}">
        <p14:creationId xmlns:p14="http://schemas.microsoft.com/office/powerpoint/2010/main" val="3990967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EE5996-1689-4025-A410-71F009ABEEC9}" type="datetimeFigureOut">
              <a:rPr lang="en-US" smtClean="0"/>
              <a:t>9/8/2021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946D15-18CB-4F86-86DF-EC62F10D3C08}" type="slidenum">
              <a:rPr lang="en-US" smtClean="0"/>
              <a:t>‹#›</a:t>
            </a:fld>
            <a:endParaRPr lang="en-US"/>
          </a:p>
        </p:txBody>
      </p:sp>
    </p:spTree>
    <p:extLst>
      <p:ext uri="{BB962C8B-B14F-4D97-AF65-F5344CB8AC3E}">
        <p14:creationId xmlns:p14="http://schemas.microsoft.com/office/powerpoint/2010/main" val="2253865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EE5996-1689-4025-A410-71F009ABEEC9}" type="datetimeFigureOut">
              <a:rPr lang="en-US" smtClean="0"/>
              <a:t>9/8/2021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946D15-18CB-4F86-86DF-EC62F10D3C08}" type="slidenum">
              <a:rPr lang="en-US" smtClean="0"/>
              <a:t>‹#›</a:t>
            </a:fld>
            <a:endParaRPr lang="en-US"/>
          </a:p>
        </p:txBody>
      </p:sp>
    </p:spTree>
    <p:extLst>
      <p:ext uri="{BB962C8B-B14F-4D97-AF65-F5344CB8AC3E}">
        <p14:creationId xmlns:p14="http://schemas.microsoft.com/office/powerpoint/2010/main" val="230029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EE5996-1689-4025-A410-71F009ABEEC9}" type="datetimeFigureOut">
              <a:rPr lang="en-US" smtClean="0"/>
              <a:t>9/8/2021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946D15-18CB-4F86-86DF-EC62F10D3C08}" type="slidenum">
              <a:rPr lang="en-US" smtClean="0"/>
              <a:t>‹#›</a:t>
            </a:fld>
            <a:endParaRPr lang="en-US"/>
          </a:p>
        </p:txBody>
      </p:sp>
    </p:spTree>
    <p:extLst>
      <p:ext uri="{BB962C8B-B14F-4D97-AF65-F5344CB8AC3E}">
        <p14:creationId xmlns:p14="http://schemas.microsoft.com/office/powerpoint/2010/main" val="1968801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EE5996-1689-4025-A410-71F009ABEEC9}"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946D15-18CB-4F86-86DF-EC62F10D3C08}" type="slidenum">
              <a:rPr lang="en-US" smtClean="0"/>
              <a:t>‹#›</a:t>
            </a:fld>
            <a:endParaRPr lang="en-US"/>
          </a:p>
        </p:txBody>
      </p:sp>
    </p:spTree>
    <p:extLst>
      <p:ext uri="{BB962C8B-B14F-4D97-AF65-F5344CB8AC3E}">
        <p14:creationId xmlns:p14="http://schemas.microsoft.com/office/powerpoint/2010/main" val="2359702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EE5996-1689-4025-A410-71F009ABEEC9}"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946D15-18CB-4F86-86DF-EC62F10D3C08}" type="slidenum">
              <a:rPr lang="en-US" smtClean="0"/>
              <a:t>‹#›</a:t>
            </a:fld>
            <a:endParaRPr lang="en-US"/>
          </a:p>
        </p:txBody>
      </p:sp>
    </p:spTree>
    <p:extLst>
      <p:ext uri="{BB962C8B-B14F-4D97-AF65-F5344CB8AC3E}">
        <p14:creationId xmlns:p14="http://schemas.microsoft.com/office/powerpoint/2010/main" val="965092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5EE5996-1689-4025-A410-71F009ABEEC9}" type="datetimeFigureOut">
              <a:rPr lang="en-US" smtClean="0"/>
              <a:t>9/8/2021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F946D15-18CB-4F86-86DF-EC62F10D3C08}" type="slidenum">
              <a:rPr lang="en-US" smtClean="0"/>
              <a:t>‹#›</a:t>
            </a:fld>
            <a:endParaRPr lang="en-US"/>
          </a:p>
        </p:txBody>
      </p:sp>
    </p:spTree>
    <p:extLst>
      <p:ext uri="{BB962C8B-B14F-4D97-AF65-F5344CB8AC3E}">
        <p14:creationId xmlns:p14="http://schemas.microsoft.com/office/powerpoint/2010/main" val="104713756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Kbk5BePIjck?feature=oembe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134C76-7FB4-4BB7-9322-DD8A4B179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useBgFill="1">
        <p:nvSpPr>
          <p:cNvPr id="10" name="Snip Single Corner Rectangle 17">
            <a:extLst>
              <a:ext uri="{FF2B5EF4-FFF2-40B4-BE49-F238E27FC236}">
                <a16:creationId xmlns:a16="http://schemas.microsoft.com/office/drawing/2014/main" id="{C0C57804-4F33-4D85-AA3E-DA0F214BB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95C99C5-DC14-4A98-938D-B7AEF9B86915}"/>
              </a:ext>
            </a:extLst>
          </p:cNvPr>
          <p:cNvSpPr>
            <a:spLocks noGrp="1"/>
          </p:cNvSpPr>
          <p:nvPr>
            <p:ph type="ctrTitle"/>
          </p:nvPr>
        </p:nvSpPr>
        <p:spPr>
          <a:xfrm>
            <a:off x="684212" y="685799"/>
            <a:ext cx="9678988" cy="3673474"/>
          </a:xfrm>
        </p:spPr>
        <p:txBody>
          <a:bodyPr>
            <a:normAutofit/>
          </a:bodyPr>
          <a:lstStyle/>
          <a:p>
            <a:r>
              <a:rPr lang="en-US" sz="6000" dirty="0">
                <a:solidFill>
                  <a:schemeClr val="tx2"/>
                </a:solidFill>
              </a:rPr>
              <a:t>DEMPSEY RESIDENCE</a:t>
            </a:r>
          </a:p>
        </p:txBody>
      </p:sp>
      <p:sp>
        <p:nvSpPr>
          <p:cNvPr id="3" name="Subtitle 2">
            <a:extLst>
              <a:ext uri="{FF2B5EF4-FFF2-40B4-BE49-F238E27FC236}">
                <a16:creationId xmlns:a16="http://schemas.microsoft.com/office/drawing/2014/main" id="{3D62F096-BAE0-4EE1-AE09-38D8DE4AFAEE}"/>
              </a:ext>
            </a:extLst>
          </p:cNvPr>
          <p:cNvSpPr>
            <a:spLocks noGrp="1"/>
          </p:cNvSpPr>
          <p:nvPr>
            <p:ph type="subTitle" idx="1"/>
          </p:nvPr>
        </p:nvSpPr>
        <p:spPr>
          <a:xfrm>
            <a:off x="684212" y="4648198"/>
            <a:ext cx="7005742" cy="1143002"/>
          </a:xfrm>
        </p:spPr>
        <p:txBody>
          <a:bodyPr>
            <a:normAutofit/>
          </a:bodyPr>
          <a:lstStyle/>
          <a:p>
            <a:r>
              <a:rPr lang="en-US" dirty="0">
                <a:solidFill>
                  <a:schemeClr val="tx1">
                    <a:alpha val="80000"/>
                  </a:schemeClr>
                </a:solidFill>
              </a:rPr>
              <a:t>Developmental Variance Request</a:t>
            </a:r>
          </a:p>
          <a:p>
            <a:r>
              <a:rPr lang="en-US" dirty="0">
                <a:solidFill>
                  <a:schemeClr val="tx1">
                    <a:alpha val="80000"/>
                  </a:schemeClr>
                </a:solidFill>
              </a:rPr>
              <a:t>September 14, 2021 Public Hearing</a:t>
            </a:r>
          </a:p>
        </p:txBody>
      </p:sp>
    </p:spTree>
    <p:extLst>
      <p:ext uri="{BB962C8B-B14F-4D97-AF65-F5344CB8AC3E}">
        <p14:creationId xmlns:p14="http://schemas.microsoft.com/office/powerpoint/2010/main" val="81084887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CA49AE-C3A5-4CD0-B2FE-7182DDE195CD}"/>
              </a:ext>
            </a:extLst>
          </p:cNvPr>
          <p:cNvSpPr>
            <a:spLocks noGrp="1"/>
          </p:cNvSpPr>
          <p:nvPr>
            <p:ph type="title"/>
          </p:nvPr>
        </p:nvSpPr>
        <p:spPr>
          <a:xfrm>
            <a:off x="684212" y="485244"/>
            <a:ext cx="8534400" cy="1507067"/>
          </a:xfrm>
        </p:spPr>
        <p:txBody>
          <a:bodyPr>
            <a:normAutofit fontScale="90000"/>
          </a:bodyPr>
          <a:lstStyle/>
          <a:p>
            <a:r>
              <a:rPr lang="en-US" dirty="0">
                <a:solidFill>
                  <a:schemeClr val="tx1"/>
                </a:solidFill>
              </a:rPr>
              <a:t>Approval will not be injurious to the public health, safety, morals and general welfare of the community</a:t>
            </a:r>
            <a:br>
              <a:rPr lang="en-US" dirty="0">
                <a:solidFill>
                  <a:schemeClr val="tx1"/>
                </a:solidFill>
              </a:rPr>
            </a:br>
            <a:endParaRPr lang="en-US" dirty="0"/>
          </a:p>
        </p:txBody>
      </p:sp>
      <p:grpSp>
        <p:nvGrpSpPr>
          <p:cNvPr id="10" name="Group 9">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4" name="Content Placeholder 3">
            <a:extLst>
              <a:ext uri="{FF2B5EF4-FFF2-40B4-BE49-F238E27FC236}">
                <a16:creationId xmlns:a16="http://schemas.microsoft.com/office/drawing/2014/main" id="{5A9238AC-8D29-4B1C-9CCA-0182469880E9}"/>
              </a:ext>
            </a:extLst>
          </p:cNvPr>
          <p:cNvSpPr>
            <a:spLocks noGrp="1"/>
          </p:cNvSpPr>
          <p:nvPr>
            <p:ph idx="1"/>
          </p:nvPr>
        </p:nvSpPr>
        <p:spPr>
          <a:xfrm>
            <a:off x="684212" y="685800"/>
            <a:ext cx="8534400" cy="6017004"/>
          </a:xfrm>
        </p:spPr>
        <p:txBody>
          <a:bodyPr>
            <a:normAutofit fontScale="85000" lnSpcReduction="20000"/>
          </a:bodyPr>
          <a:lstStyle/>
          <a:p>
            <a:pPr algn="l"/>
            <a:endParaRPr lang="en-US" b="0" i="0" dirty="0">
              <a:solidFill>
                <a:schemeClr val="tx1"/>
              </a:solidFill>
              <a:effectLst/>
              <a:latin typeface="Maison Neue Book"/>
            </a:endParaRPr>
          </a:p>
          <a:p>
            <a:pPr algn="l"/>
            <a:endParaRPr lang="en-US" b="0" i="0" dirty="0">
              <a:solidFill>
                <a:schemeClr val="tx1"/>
              </a:solidFill>
              <a:effectLst/>
              <a:latin typeface="Maison Neue Book"/>
            </a:endParaRPr>
          </a:p>
          <a:p>
            <a:pPr algn="l"/>
            <a:endParaRPr lang="en-US" b="0" i="0" dirty="0">
              <a:solidFill>
                <a:schemeClr val="tx1"/>
              </a:solidFill>
              <a:effectLst/>
              <a:latin typeface="Maison Neue Book"/>
            </a:endParaRPr>
          </a:p>
          <a:p>
            <a:pPr algn="l"/>
            <a:endParaRPr lang="en-US" b="0" i="0" dirty="0">
              <a:solidFill>
                <a:schemeClr val="tx1"/>
              </a:solidFill>
              <a:effectLst/>
              <a:latin typeface="Maison Neue Book"/>
            </a:endParaRPr>
          </a:p>
          <a:p>
            <a:pPr algn="l"/>
            <a:endParaRPr lang="en-US" dirty="0">
              <a:solidFill>
                <a:schemeClr val="tx1"/>
              </a:solidFill>
              <a:latin typeface="Maison Neue Book"/>
            </a:endParaRPr>
          </a:p>
          <a:p>
            <a:pPr algn="l"/>
            <a:r>
              <a:rPr lang="en-US" b="0" i="0" dirty="0">
                <a:solidFill>
                  <a:schemeClr val="tx1"/>
                </a:solidFill>
                <a:effectLst/>
                <a:latin typeface="Maison Neue Book"/>
              </a:rPr>
              <a:t>Pool covers are often more reliable than other safety equipment, like fences, because they create a barrier that directly seals your pool off. Even with a fence, if someone is able to get in the pool area, a pool cover will prevent them from entering the pool without your permission.</a:t>
            </a:r>
          </a:p>
          <a:p>
            <a:pPr algn="l"/>
            <a:r>
              <a:rPr lang="en-US" b="0" i="0" dirty="0" err="1">
                <a:solidFill>
                  <a:schemeClr val="tx1"/>
                </a:solidFill>
                <a:effectLst/>
                <a:latin typeface="Maison Neue Book"/>
              </a:rPr>
              <a:t>Coverstar</a:t>
            </a:r>
            <a:r>
              <a:rPr lang="en-US" b="0" i="0" dirty="0">
                <a:solidFill>
                  <a:schemeClr val="tx1"/>
                </a:solidFill>
                <a:effectLst/>
                <a:latin typeface="Maison Neue Book"/>
              </a:rPr>
              <a:t> fabric is made from specially formulated heavy-duty vinyl fabric for superior product performance. Our strong, durable top-of-the-line fabric offers these exclusive features:</a:t>
            </a:r>
          </a:p>
          <a:p>
            <a:pPr lvl="1">
              <a:buFont typeface="Arial" panose="020B0604020202020204" pitchFamily="34" charset="0"/>
              <a:buChar char="•"/>
            </a:pPr>
            <a:r>
              <a:rPr lang="en-US" b="0" i="0" dirty="0">
                <a:solidFill>
                  <a:schemeClr val="tx1"/>
                </a:solidFill>
                <a:effectLst/>
                <a:latin typeface="Maison Neue Book"/>
              </a:rPr>
              <a:t>Ultraviolet protection</a:t>
            </a:r>
          </a:p>
          <a:p>
            <a:pPr lvl="1">
              <a:buFont typeface="Arial" panose="020B0604020202020204" pitchFamily="34" charset="0"/>
              <a:buChar char="•"/>
            </a:pPr>
            <a:r>
              <a:rPr lang="en-US" b="0" i="0" dirty="0">
                <a:solidFill>
                  <a:schemeClr val="tx1"/>
                </a:solidFill>
                <a:effectLst/>
                <a:latin typeface="Maison Neue Book"/>
              </a:rPr>
              <a:t>Chemical resistance</a:t>
            </a:r>
          </a:p>
          <a:p>
            <a:pPr lvl="1">
              <a:buFont typeface="Arial" panose="020B0604020202020204" pitchFamily="34" charset="0"/>
              <a:buChar char="•"/>
            </a:pPr>
            <a:r>
              <a:rPr lang="en-US" b="0" i="0" dirty="0">
                <a:solidFill>
                  <a:schemeClr val="tx1"/>
                </a:solidFill>
                <a:effectLst/>
                <a:latin typeface="Maison Neue Book"/>
              </a:rPr>
              <a:t>Mildew resistance</a:t>
            </a:r>
          </a:p>
          <a:p>
            <a:pPr lvl="1">
              <a:buFont typeface="Arial" panose="020B0604020202020204" pitchFamily="34" charset="0"/>
              <a:buChar char="•"/>
            </a:pPr>
            <a:r>
              <a:rPr lang="en-US" b="0" i="0" dirty="0">
                <a:solidFill>
                  <a:schemeClr val="tx1"/>
                </a:solidFill>
                <a:effectLst/>
                <a:latin typeface="Maison Neue Book"/>
              </a:rPr>
              <a:t>Fabric strength (17 oz)</a:t>
            </a:r>
          </a:p>
          <a:p>
            <a:pPr lvl="1">
              <a:buFont typeface="Arial" panose="020B0604020202020204" pitchFamily="34" charset="0"/>
              <a:buChar char="•"/>
            </a:pPr>
            <a:r>
              <a:rPr lang="en-US" b="0" i="0" dirty="0">
                <a:solidFill>
                  <a:schemeClr val="tx1"/>
                </a:solidFill>
                <a:effectLst/>
                <a:latin typeface="Maison Neue Book"/>
              </a:rPr>
              <a:t>Tear resistance</a:t>
            </a:r>
          </a:p>
          <a:p>
            <a:pPr lvl="1">
              <a:buFont typeface="Arial" panose="020B0604020202020204" pitchFamily="34" charset="0"/>
              <a:buChar char="•"/>
            </a:pPr>
            <a:r>
              <a:rPr lang="en-US" b="0" i="0" dirty="0">
                <a:solidFill>
                  <a:schemeClr val="tx1"/>
                </a:solidFill>
                <a:effectLst/>
                <a:latin typeface="Maison Neue Book"/>
              </a:rPr>
              <a:t>Abrasion resistance</a:t>
            </a:r>
          </a:p>
          <a:p>
            <a:pPr lvl="1">
              <a:buFont typeface="Arial" panose="020B0604020202020204" pitchFamily="34" charset="0"/>
              <a:buChar char="•"/>
            </a:pPr>
            <a:r>
              <a:rPr lang="en-US" b="0" i="0" dirty="0">
                <a:solidFill>
                  <a:schemeClr val="tx1"/>
                </a:solidFill>
                <a:effectLst/>
                <a:latin typeface="Maison Neue Book"/>
              </a:rPr>
              <a:t>Minimal fabric shrinkage (less than 1%)</a:t>
            </a:r>
          </a:p>
          <a:p>
            <a:endParaRPr lang="en-US" dirty="0"/>
          </a:p>
        </p:txBody>
      </p:sp>
    </p:spTree>
    <p:extLst>
      <p:ext uri="{BB962C8B-B14F-4D97-AF65-F5344CB8AC3E}">
        <p14:creationId xmlns:p14="http://schemas.microsoft.com/office/powerpoint/2010/main" val="2014359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A36961-A949-4AA4-93CA-BC7B193BC441}"/>
              </a:ext>
            </a:extLst>
          </p:cNvPr>
          <p:cNvSpPr>
            <a:spLocks noGrp="1"/>
          </p:cNvSpPr>
          <p:nvPr>
            <p:ph type="title"/>
          </p:nvPr>
        </p:nvSpPr>
        <p:spPr>
          <a:xfrm>
            <a:off x="684212" y="485244"/>
            <a:ext cx="8534400" cy="1507067"/>
          </a:xfrm>
        </p:spPr>
        <p:txBody>
          <a:bodyPr>
            <a:normAutofit fontScale="90000"/>
          </a:bodyPr>
          <a:lstStyle/>
          <a:p>
            <a:r>
              <a:rPr lang="en-US" dirty="0">
                <a:solidFill>
                  <a:schemeClr val="tx1"/>
                </a:solidFill>
              </a:rPr>
              <a:t>Approval will not be injurious to the public health, safety, morals and general welfare of the community</a:t>
            </a:r>
            <a:endParaRPr lang="en-US" dirty="0"/>
          </a:p>
        </p:txBody>
      </p:sp>
      <p:grpSp>
        <p:nvGrpSpPr>
          <p:cNvPr id="10" name="Group 9">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3" name="Content Placeholder 2">
            <a:extLst>
              <a:ext uri="{FF2B5EF4-FFF2-40B4-BE49-F238E27FC236}">
                <a16:creationId xmlns:a16="http://schemas.microsoft.com/office/drawing/2014/main" id="{9F41B54D-23A8-4CD1-B0BA-48EBA0725CC0}"/>
              </a:ext>
            </a:extLst>
          </p:cNvPr>
          <p:cNvSpPr>
            <a:spLocks noGrp="1"/>
          </p:cNvSpPr>
          <p:nvPr>
            <p:ph idx="1"/>
          </p:nvPr>
        </p:nvSpPr>
        <p:spPr>
          <a:xfrm>
            <a:off x="684212" y="2068511"/>
            <a:ext cx="8534400" cy="4374234"/>
          </a:xfrm>
        </p:spPr>
        <p:txBody>
          <a:bodyPr>
            <a:normAutofit fontScale="77500" lnSpcReduction="20000"/>
          </a:bodyPr>
          <a:lstStyle/>
          <a:p>
            <a:r>
              <a:rPr lang="en-US" dirty="0">
                <a:solidFill>
                  <a:schemeClr val="tx1"/>
                </a:solidFill>
              </a:rPr>
              <a:t>675 IAC 20-4-27 Safety features Authority: IC 22-13-2-2; IC 22-13-2-13 Affected: IC 22-12; IC 22-13; IC 22-15; IC 36-7 Sec. 27. </a:t>
            </a:r>
          </a:p>
          <a:p>
            <a:r>
              <a:rPr lang="en-US" dirty="0">
                <a:solidFill>
                  <a:schemeClr val="tx1"/>
                </a:solidFill>
              </a:rPr>
              <a:t>Access to residential pools shall be restricted by one (1) of the following means: </a:t>
            </a:r>
          </a:p>
          <a:p>
            <a:pPr lvl="1"/>
            <a:r>
              <a:rPr lang="en-US" dirty="0">
                <a:solidFill>
                  <a:schemeClr val="tx1"/>
                </a:solidFill>
              </a:rPr>
              <a:t>(1) Walls or fencing not less than five (5) feet high and completely surrounding the pool and deck area with the exception of self-closing and latching gates and doors, both capable of being locked. </a:t>
            </a:r>
          </a:p>
          <a:p>
            <a:pPr lvl="1"/>
            <a:r>
              <a:rPr lang="en-US" dirty="0">
                <a:solidFill>
                  <a:schemeClr val="tx1"/>
                </a:solidFill>
              </a:rPr>
              <a:t>(2) Other means not less than five (5) feet high and deemed impenetrable by the enforcing authority at the time of construction and completely surrounding the pool and deck area when the pool is not in use. </a:t>
            </a:r>
          </a:p>
          <a:p>
            <a:pPr lvl="1"/>
            <a:r>
              <a:rPr lang="en-US" dirty="0">
                <a:solidFill>
                  <a:schemeClr val="tx1"/>
                </a:solidFill>
              </a:rPr>
              <a:t>(3) A combination of subdivisions (1) and (2) that completely surrounds the pool and deck with the exception of self-closing and latching gates and doors which are capable of being locked. This applies to subdivisions (1) and (2) and this subdivision only. </a:t>
            </a:r>
          </a:p>
          <a:p>
            <a:pPr lvl="1"/>
            <a:r>
              <a:rPr lang="en-US" b="1" dirty="0">
                <a:solidFill>
                  <a:schemeClr val="tx1"/>
                </a:solidFill>
              </a:rPr>
              <a:t>(4) A power safety pool cover which shall: (A) provide a continuous connection between the cover and the deck, so as to prohibit access to the pool when the cover SWIMMING POOL CODE Indiana Administrative Code Page 45 is completely drawn over the pool; (B) be mechanically operated by a key or key and switch such that the cover cannot be drawn open or retracted without the use of a key; (C) is installed with track, rollers, rails, guides, or other accessories necessary to accomplish clauses (A) and (B), in accordance with the manufacturer's instructions; and (D) bear an identification tag indicating that the cover satisfies the requirements of ASTM F1346 for power safety pool covers</a:t>
            </a:r>
          </a:p>
        </p:txBody>
      </p:sp>
    </p:spTree>
    <p:extLst>
      <p:ext uri="{BB962C8B-B14F-4D97-AF65-F5344CB8AC3E}">
        <p14:creationId xmlns:p14="http://schemas.microsoft.com/office/powerpoint/2010/main" val="2949686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A36961-A949-4AA4-93CA-BC7B193BC441}"/>
              </a:ext>
            </a:extLst>
          </p:cNvPr>
          <p:cNvSpPr>
            <a:spLocks noGrp="1"/>
          </p:cNvSpPr>
          <p:nvPr>
            <p:ph type="title"/>
          </p:nvPr>
        </p:nvSpPr>
        <p:spPr>
          <a:xfrm>
            <a:off x="684212" y="485244"/>
            <a:ext cx="8534400" cy="1507067"/>
          </a:xfrm>
        </p:spPr>
        <p:txBody>
          <a:bodyPr>
            <a:normAutofit fontScale="90000"/>
          </a:bodyPr>
          <a:lstStyle/>
          <a:p>
            <a:pPr>
              <a:lnSpc>
                <a:spcPct val="90000"/>
              </a:lnSpc>
            </a:pPr>
            <a:r>
              <a:rPr lang="en-US" dirty="0">
                <a:solidFill>
                  <a:schemeClr val="tx1"/>
                </a:solidFill>
              </a:rPr>
              <a:t>Use and value of the area adjacent to the property will not be affected in a substantially adverse manner</a:t>
            </a:r>
          </a:p>
        </p:txBody>
      </p:sp>
      <p:grpSp>
        <p:nvGrpSpPr>
          <p:cNvPr id="10" name="Group 9">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pic>
        <p:nvPicPr>
          <p:cNvPr id="5" name="Content Placeholder 4">
            <a:extLst>
              <a:ext uri="{FF2B5EF4-FFF2-40B4-BE49-F238E27FC236}">
                <a16:creationId xmlns:a16="http://schemas.microsoft.com/office/drawing/2014/main" id="{8AC0FB2C-3687-4960-B57C-7F29877012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6434" y="2068513"/>
            <a:ext cx="5589958" cy="4373562"/>
          </a:xfrm>
        </p:spPr>
      </p:pic>
    </p:spTree>
    <p:extLst>
      <p:ext uri="{BB962C8B-B14F-4D97-AF65-F5344CB8AC3E}">
        <p14:creationId xmlns:p14="http://schemas.microsoft.com/office/powerpoint/2010/main" val="4222021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A36961-A949-4AA4-93CA-BC7B193BC441}"/>
              </a:ext>
            </a:extLst>
          </p:cNvPr>
          <p:cNvSpPr>
            <a:spLocks noGrp="1"/>
          </p:cNvSpPr>
          <p:nvPr>
            <p:ph type="title"/>
          </p:nvPr>
        </p:nvSpPr>
        <p:spPr>
          <a:xfrm>
            <a:off x="251089" y="485244"/>
            <a:ext cx="11774479" cy="1507067"/>
          </a:xfrm>
        </p:spPr>
        <p:txBody>
          <a:bodyPr>
            <a:normAutofit/>
          </a:bodyPr>
          <a:lstStyle/>
          <a:p>
            <a:pPr>
              <a:lnSpc>
                <a:spcPct val="90000"/>
              </a:lnSpc>
            </a:pPr>
            <a:r>
              <a:rPr lang="en-US" dirty="0"/>
              <a:t>      ROSEWOOD							      MEGAN WAY</a:t>
            </a:r>
            <a:endParaRPr lang="en-US" dirty="0">
              <a:solidFill>
                <a:schemeClr val="tx1"/>
              </a:solidFill>
            </a:endParaRPr>
          </a:p>
        </p:txBody>
      </p:sp>
      <p:grpSp>
        <p:nvGrpSpPr>
          <p:cNvPr id="10" name="Group 9">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pic>
        <p:nvPicPr>
          <p:cNvPr id="18" name="Content Placeholder 17" descr="A picture containing tree, outdoor, street, way&#10;&#10;Description automatically generated">
            <a:extLst>
              <a:ext uri="{FF2B5EF4-FFF2-40B4-BE49-F238E27FC236}">
                <a16:creationId xmlns:a16="http://schemas.microsoft.com/office/drawing/2014/main" id="{42768BD6-DF3B-47F2-AAB2-FDAF20387F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090" y="2068776"/>
            <a:ext cx="5844909" cy="4383682"/>
          </a:xfrm>
        </p:spPr>
      </p:pic>
      <p:pic>
        <p:nvPicPr>
          <p:cNvPr id="20" name="Picture 19" descr="A picture containing grass, window, arch, highway&#10;&#10;Description automatically generated">
            <a:extLst>
              <a:ext uri="{FF2B5EF4-FFF2-40B4-BE49-F238E27FC236}">
                <a16:creationId xmlns:a16="http://schemas.microsoft.com/office/drawing/2014/main" id="{6C25833B-71F6-4CB6-ADCF-96D61BBCB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6810" y="2118389"/>
            <a:ext cx="5778759" cy="4334069"/>
          </a:xfrm>
          <a:prstGeom prst="rect">
            <a:avLst/>
          </a:prstGeom>
        </p:spPr>
      </p:pic>
    </p:spTree>
    <p:extLst>
      <p:ext uri="{BB962C8B-B14F-4D97-AF65-F5344CB8AC3E}">
        <p14:creationId xmlns:p14="http://schemas.microsoft.com/office/powerpoint/2010/main" val="3064430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A36961-A949-4AA4-93CA-BC7B193BC441}"/>
              </a:ext>
            </a:extLst>
          </p:cNvPr>
          <p:cNvSpPr>
            <a:spLocks noGrp="1"/>
          </p:cNvSpPr>
          <p:nvPr>
            <p:ph type="title"/>
          </p:nvPr>
        </p:nvSpPr>
        <p:spPr>
          <a:xfrm>
            <a:off x="684212" y="485244"/>
            <a:ext cx="8534400" cy="1507067"/>
          </a:xfrm>
        </p:spPr>
        <p:txBody>
          <a:bodyPr>
            <a:normAutofit fontScale="90000"/>
          </a:bodyPr>
          <a:lstStyle/>
          <a:p>
            <a:pPr>
              <a:lnSpc>
                <a:spcPct val="90000"/>
              </a:lnSpc>
            </a:pPr>
            <a:r>
              <a:rPr lang="en-US" dirty="0">
                <a:solidFill>
                  <a:schemeClr val="tx1"/>
                </a:solidFill>
              </a:rPr>
              <a:t>Strick application of the terms of the zoning ordinance will result in practical difficulties in the use of the property</a:t>
            </a:r>
          </a:p>
        </p:txBody>
      </p:sp>
      <p:grpSp>
        <p:nvGrpSpPr>
          <p:cNvPr id="10" name="Group 9">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4" name="Content Placeholder 3">
            <a:extLst>
              <a:ext uri="{FF2B5EF4-FFF2-40B4-BE49-F238E27FC236}">
                <a16:creationId xmlns:a16="http://schemas.microsoft.com/office/drawing/2014/main" id="{F926F2E4-B4F5-4078-B012-C1F4C6A15C62}"/>
              </a:ext>
            </a:extLst>
          </p:cNvPr>
          <p:cNvSpPr>
            <a:spLocks noGrp="1"/>
          </p:cNvSpPr>
          <p:nvPr>
            <p:ph idx="1"/>
          </p:nvPr>
        </p:nvSpPr>
        <p:spPr>
          <a:xfrm>
            <a:off x="684212" y="685800"/>
            <a:ext cx="8534400" cy="5686956"/>
          </a:xfrm>
        </p:spPr>
        <p:txBody>
          <a:bodyPr>
            <a:normAutofit fontScale="92500" lnSpcReduction="10000"/>
          </a:bodyPr>
          <a:lstStyle/>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b="0" i="0" dirty="0">
              <a:solidFill>
                <a:schemeClr val="tx1"/>
              </a:solidFill>
              <a:effectLst/>
              <a:latin typeface="Source Sans Pro" panose="020B0503030403020204" pitchFamily="34" charset="0"/>
            </a:endParaRPr>
          </a:p>
          <a:p>
            <a:r>
              <a:rPr lang="en-US" b="0" i="0" dirty="0">
                <a:solidFill>
                  <a:schemeClr val="tx1"/>
                </a:solidFill>
                <a:effectLst/>
                <a:latin typeface="Source Sans Pro" panose="020B0503030403020204" pitchFamily="34" charset="0"/>
              </a:rPr>
              <a:t>The “practical difficulties” standard is most commonly used in the context of area </a:t>
            </a:r>
            <a:r>
              <a:rPr lang="en-US" b="1" i="0" dirty="0">
                <a:solidFill>
                  <a:schemeClr val="tx1"/>
                </a:solidFill>
                <a:effectLst/>
                <a:latin typeface="Source Sans Pro" panose="020B0503030403020204" pitchFamily="34" charset="0"/>
              </a:rPr>
              <a:t>variances</a:t>
            </a:r>
            <a:r>
              <a:rPr lang="en-US" b="0" i="0" dirty="0">
                <a:solidFill>
                  <a:schemeClr val="tx1"/>
                </a:solidFill>
                <a:effectLst/>
                <a:latin typeface="Source Sans Pro" panose="020B0503030403020204" pitchFamily="34" charset="0"/>
              </a:rPr>
              <a:t> and is generally considered to be more relaxed than the unnecessary </a:t>
            </a:r>
            <a:r>
              <a:rPr lang="en-US" b="1" i="0" dirty="0">
                <a:solidFill>
                  <a:schemeClr val="tx1"/>
                </a:solidFill>
                <a:effectLst/>
                <a:latin typeface="Source Sans Pro" panose="020B0503030403020204" pitchFamily="34" charset="0"/>
              </a:rPr>
              <a:t>hardship</a:t>
            </a:r>
            <a:r>
              <a:rPr lang="en-US" b="0" i="0" dirty="0">
                <a:solidFill>
                  <a:schemeClr val="tx1"/>
                </a:solidFill>
                <a:effectLst/>
                <a:latin typeface="Source Sans Pro" panose="020B0503030403020204" pitchFamily="34" charset="0"/>
              </a:rPr>
              <a:t> standard applied to use </a:t>
            </a:r>
            <a:r>
              <a:rPr lang="en-US" b="1" i="0" dirty="0">
                <a:solidFill>
                  <a:schemeClr val="tx1"/>
                </a:solidFill>
                <a:effectLst/>
                <a:latin typeface="Source Sans Pro" panose="020B0503030403020204" pitchFamily="34" charset="0"/>
              </a:rPr>
              <a:t>variances</a:t>
            </a:r>
            <a:r>
              <a:rPr lang="en-US" b="0" i="0" dirty="0">
                <a:solidFill>
                  <a:schemeClr val="tx1"/>
                </a:solidFill>
                <a:effectLst/>
                <a:latin typeface="Source Sans Pro" panose="020B0503030403020204" pitchFamily="34" charset="0"/>
              </a:rPr>
              <a:t>.</a:t>
            </a:r>
            <a:endParaRPr lang="en-US" dirty="0">
              <a:solidFill>
                <a:schemeClr val="tx1"/>
              </a:solidFill>
            </a:endParaRPr>
          </a:p>
          <a:p>
            <a:r>
              <a:rPr lang="en-US" dirty="0">
                <a:solidFill>
                  <a:schemeClr val="tx1"/>
                </a:solidFill>
              </a:rPr>
              <a:t>Most communities allow covers instead of fences</a:t>
            </a:r>
          </a:p>
          <a:p>
            <a:r>
              <a:rPr lang="en-US" dirty="0">
                <a:solidFill>
                  <a:schemeClr val="tx1"/>
                </a:solidFill>
              </a:rPr>
              <a:t>Petitioner currently has difference fences enclosing 80% of his yard</a:t>
            </a:r>
          </a:p>
          <a:p>
            <a:r>
              <a:rPr lang="en-US" dirty="0">
                <a:solidFill>
                  <a:schemeClr val="tx1"/>
                </a:solidFill>
              </a:rPr>
              <a:t>Economic Impact</a:t>
            </a:r>
          </a:p>
          <a:p>
            <a:r>
              <a:rPr lang="en-US" dirty="0">
                <a:solidFill>
                  <a:schemeClr val="tx1"/>
                </a:solidFill>
              </a:rPr>
              <a:t>Not practical to install fence along with driveway, cannot cut off driveway</a:t>
            </a:r>
          </a:p>
          <a:p>
            <a:r>
              <a:rPr lang="en-US" dirty="0">
                <a:solidFill>
                  <a:schemeClr val="tx1"/>
                </a:solidFill>
              </a:rPr>
              <a:t>Having 4 different fences enclosing a backyard is not practical</a:t>
            </a:r>
          </a:p>
          <a:p>
            <a:r>
              <a:rPr lang="en-US" dirty="0">
                <a:solidFill>
                  <a:schemeClr val="tx1"/>
                </a:solidFill>
              </a:rPr>
              <a:t>There is a reasonable alternative to adding the fence</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186284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Current Leasing Plan for Highland Plaza. &#10;Notes&#10;">
            <a:extLst>
              <a:ext uri="{FF2B5EF4-FFF2-40B4-BE49-F238E27FC236}">
                <a16:creationId xmlns:a16="http://schemas.microsoft.com/office/drawing/2014/main" id="{B838D2F6-C104-4BC6-8E12-81490FE7D738}"/>
              </a:ext>
            </a:extLst>
          </p:cNvPr>
          <p:cNvSpPr>
            <a:spLocks noGrp="1"/>
          </p:cNvSpPr>
          <p:nvPr>
            <p:ph type="title"/>
          </p:nvPr>
        </p:nvSpPr>
        <p:spPr>
          <a:xfrm>
            <a:off x="7532710" y="620722"/>
            <a:ext cx="3518748" cy="1142462"/>
          </a:xfrm>
        </p:spPr>
        <p:txBody>
          <a:bodyPr vert="horz" lIns="91440" tIns="45720" rIns="91440" bIns="45720" rtlCol="0" anchor="b">
            <a:normAutofit/>
          </a:bodyPr>
          <a:lstStyle/>
          <a:p>
            <a:pPr>
              <a:lnSpc>
                <a:spcPct val="90000"/>
              </a:lnSpc>
            </a:pPr>
            <a:br>
              <a:rPr lang="en-US" sz="2400"/>
            </a:br>
            <a:br>
              <a:rPr lang="en-US" sz="2400"/>
            </a:br>
            <a:r>
              <a:rPr lang="en-US" sz="2400"/>
              <a:t>9745 Laurel Ct</a:t>
            </a:r>
          </a:p>
        </p:txBody>
      </p:sp>
      <p:sp>
        <p:nvSpPr>
          <p:cNvPr id="74"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a:extLst>
              <a:ext uri="{FF2B5EF4-FFF2-40B4-BE49-F238E27FC236}">
                <a16:creationId xmlns:a16="http://schemas.microsoft.com/office/drawing/2014/main" id="{A3E65F61-9B9C-467B-9FC2-CC1CC64DB6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64" r="5253" b="1"/>
          <a:stretch/>
        </p:blipFill>
        <p:spPr bwMode="auto">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CC3CF24-D73E-4D80-9B0D-235D6B62C28F}"/>
              </a:ext>
            </a:extLst>
          </p:cNvPr>
          <p:cNvSpPr>
            <a:spLocks noGrp="1"/>
          </p:cNvSpPr>
          <p:nvPr>
            <p:ph idx="1"/>
          </p:nvPr>
        </p:nvSpPr>
        <p:spPr>
          <a:xfrm>
            <a:off x="7532710" y="1822449"/>
            <a:ext cx="3479419" cy="3070226"/>
          </a:xfrm>
        </p:spPr>
        <p:txBody>
          <a:bodyPr vert="horz" lIns="91440" tIns="45720" rIns="91440" bIns="45720" rtlCol="0" anchor="t">
            <a:normAutofit/>
          </a:bodyPr>
          <a:lstStyle/>
          <a:p>
            <a:r>
              <a:rPr lang="en-US" sz="1400" dirty="0"/>
              <a:t>Single Family Residence</a:t>
            </a:r>
          </a:p>
          <a:p>
            <a:endParaRPr lang="en-US" sz="1400" dirty="0"/>
          </a:p>
          <a:p>
            <a:r>
              <a:rPr lang="en-US" sz="1400" dirty="0"/>
              <a:t>Petitioner is planning to construct an inground pool with automatic cover</a:t>
            </a:r>
          </a:p>
          <a:p>
            <a:r>
              <a:rPr lang="en-US" sz="1400" dirty="0"/>
              <a:t>Section 26-159 of the Munster Municipal Code prohibits outdoor swimming pools without a fence</a:t>
            </a:r>
          </a:p>
          <a:p>
            <a:endParaRPr lang="en-US" sz="1400" dirty="0"/>
          </a:p>
          <a:p>
            <a:endParaRPr lang="en-US" sz="1400" dirty="0"/>
          </a:p>
        </p:txBody>
      </p:sp>
      <p:grpSp>
        <p:nvGrpSpPr>
          <p:cNvPr id="76" name="Group 75">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7" name="Straight Connector 76">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06367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B90A7-4733-4ADF-8B2A-5C2E2CAEFBDA}"/>
              </a:ext>
            </a:extLst>
          </p:cNvPr>
          <p:cNvSpPr>
            <a:spLocks noGrp="1"/>
          </p:cNvSpPr>
          <p:nvPr>
            <p:ph type="title"/>
          </p:nvPr>
        </p:nvSpPr>
        <p:spPr>
          <a:xfrm>
            <a:off x="654908" y="4856205"/>
            <a:ext cx="9403492" cy="1717590"/>
          </a:xfrm>
        </p:spPr>
        <p:txBody>
          <a:bodyPr/>
          <a:lstStyle/>
          <a:p>
            <a:endParaRPr lang="en-US" dirty="0"/>
          </a:p>
        </p:txBody>
      </p:sp>
      <p:pic>
        <p:nvPicPr>
          <p:cNvPr id="11" name="Content Placeholder 10" descr="Diagram&#10;&#10;Description automatically generated">
            <a:extLst>
              <a:ext uri="{FF2B5EF4-FFF2-40B4-BE49-F238E27FC236}">
                <a16:creationId xmlns:a16="http://schemas.microsoft.com/office/drawing/2014/main" id="{878DD53D-0D7D-448B-8C21-BA77E7F8CA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20692"/>
            <a:ext cx="5644522" cy="5343642"/>
          </a:xfrm>
        </p:spPr>
      </p:pic>
      <p:pic>
        <p:nvPicPr>
          <p:cNvPr id="4" name="Picture 3" descr="Map&#10;&#10;Description automatically generated">
            <a:extLst>
              <a:ext uri="{FF2B5EF4-FFF2-40B4-BE49-F238E27FC236}">
                <a16:creationId xmlns:a16="http://schemas.microsoft.com/office/drawing/2014/main" id="{EDA75C34-53B1-4CE2-98E1-F438CF37D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070" y="2001795"/>
            <a:ext cx="6296896" cy="3099323"/>
          </a:xfrm>
          <a:prstGeom prst="rect">
            <a:avLst/>
          </a:prstGeom>
        </p:spPr>
      </p:pic>
    </p:spTree>
    <p:extLst>
      <p:ext uri="{BB962C8B-B14F-4D97-AF65-F5344CB8AC3E}">
        <p14:creationId xmlns:p14="http://schemas.microsoft.com/office/powerpoint/2010/main" val="2300970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E7E0C-5B2C-404C-8F02-8C7BA652F69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31A9D50-9915-4B20-A377-F6E1CC2291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778" y="238958"/>
            <a:ext cx="5453928" cy="4090446"/>
          </a:xfrm>
        </p:spPr>
      </p:pic>
      <p:pic>
        <p:nvPicPr>
          <p:cNvPr id="7" name="Picture 6" descr="A picture containing outdoor, tree, ground, house&#10;&#10;Description automatically generated">
            <a:extLst>
              <a:ext uri="{FF2B5EF4-FFF2-40B4-BE49-F238E27FC236}">
                <a16:creationId xmlns:a16="http://schemas.microsoft.com/office/drawing/2014/main" id="{04DDEEDD-BA78-4D4E-A0F3-0057115AE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497" y="230320"/>
            <a:ext cx="5453928" cy="4090446"/>
          </a:xfrm>
          <a:prstGeom prst="rect">
            <a:avLst/>
          </a:prstGeom>
        </p:spPr>
      </p:pic>
    </p:spTree>
    <p:extLst>
      <p:ext uri="{BB962C8B-B14F-4D97-AF65-F5344CB8AC3E}">
        <p14:creationId xmlns:p14="http://schemas.microsoft.com/office/powerpoint/2010/main" val="2213676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AE9BA-B5B0-4B06-9ACF-32524E4BEAE9}"/>
              </a:ext>
            </a:extLst>
          </p:cNvPr>
          <p:cNvSpPr>
            <a:spLocks noGrp="1"/>
          </p:cNvSpPr>
          <p:nvPr>
            <p:ph type="title"/>
          </p:nvPr>
        </p:nvSpPr>
        <p:spPr/>
        <p:txBody>
          <a:bodyPr/>
          <a:lstStyle/>
          <a:p>
            <a:endParaRPr lang="en-US"/>
          </a:p>
        </p:txBody>
      </p:sp>
      <p:pic>
        <p:nvPicPr>
          <p:cNvPr id="5" name="Content Placeholder 4" descr="A picture containing grass, outdoor, tree, house&#10;&#10;Description automatically generated">
            <a:extLst>
              <a:ext uri="{FF2B5EF4-FFF2-40B4-BE49-F238E27FC236}">
                <a16:creationId xmlns:a16="http://schemas.microsoft.com/office/drawing/2014/main" id="{5F1ADAFD-B5C2-4DA9-9CF2-D030AEAFB2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273" y="167538"/>
            <a:ext cx="5485785" cy="4114339"/>
          </a:xfrm>
        </p:spPr>
      </p:pic>
      <p:pic>
        <p:nvPicPr>
          <p:cNvPr id="7" name="Picture 6" descr="A picture containing grass, outdoor, garden&#10;&#10;Description automatically generated">
            <a:extLst>
              <a:ext uri="{FF2B5EF4-FFF2-40B4-BE49-F238E27FC236}">
                <a16:creationId xmlns:a16="http://schemas.microsoft.com/office/drawing/2014/main" id="{4B0DC13C-1E4B-4490-9C8F-D5F20382D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481" y="167537"/>
            <a:ext cx="5485785" cy="4114339"/>
          </a:xfrm>
          <a:prstGeom prst="rect">
            <a:avLst/>
          </a:prstGeom>
        </p:spPr>
      </p:pic>
    </p:spTree>
    <p:extLst>
      <p:ext uri="{BB962C8B-B14F-4D97-AF65-F5344CB8AC3E}">
        <p14:creationId xmlns:p14="http://schemas.microsoft.com/office/powerpoint/2010/main" val="598924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C57BF-4BCA-46AD-B30C-1E90EF06EE27}"/>
              </a:ext>
            </a:extLst>
          </p:cNvPr>
          <p:cNvSpPr>
            <a:spLocks noGrp="1"/>
          </p:cNvSpPr>
          <p:nvPr>
            <p:ph type="title"/>
          </p:nvPr>
        </p:nvSpPr>
        <p:spPr/>
        <p:txBody>
          <a:bodyPr/>
          <a:lstStyle/>
          <a:p>
            <a:endParaRPr lang="en-US"/>
          </a:p>
        </p:txBody>
      </p:sp>
      <p:pic>
        <p:nvPicPr>
          <p:cNvPr id="5" name="Content Placeholder 4" descr="A picture containing sky, outdoor, road, house&#10;&#10;Description automatically generated">
            <a:extLst>
              <a:ext uri="{FF2B5EF4-FFF2-40B4-BE49-F238E27FC236}">
                <a16:creationId xmlns:a16="http://schemas.microsoft.com/office/drawing/2014/main" id="{860AAC0F-2C9A-4205-8615-B8A0293B55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23461"/>
            <a:ext cx="5725886" cy="4294414"/>
          </a:xfrm>
        </p:spPr>
      </p:pic>
      <p:pic>
        <p:nvPicPr>
          <p:cNvPr id="7" name="Picture 6" descr="A picture containing grass, outdoor, building, house&#10;&#10;Description automatically generated">
            <a:extLst>
              <a:ext uri="{FF2B5EF4-FFF2-40B4-BE49-F238E27FC236}">
                <a16:creationId xmlns:a16="http://schemas.microsoft.com/office/drawing/2014/main" id="{5D1523BB-9EFB-49A6-8AA2-33EFEE51C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38" y="223461"/>
            <a:ext cx="5610808" cy="4208106"/>
          </a:xfrm>
          <a:prstGeom prst="rect">
            <a:avLst/>
          </a:prstGeom>
        </p:spPr>
      </p:pic>
    </p:spTree>
    <p:extLst>
      <p:ext uri="{BB962C8B-B14F-4D97-AF65-F5344CB8AC3E}">
        <p14:creationId xmlns:p14="http://schemas.microsoft.com/office/powerpoint/2010/main" val="2634809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F7C5109-8C12-40C0-B408-96CA5AED5C5E}"/>
              </a:ext>
            </a:extLst>
          </p:cNvPr>
          <p:cNvSpPr>
            <a:spLocks noGrp="1"/>
          </p:cNvSpPr>
          <p:nvPr>
            <p:ph type="title"/>
          </p:nvPr>
        </p:nvSpPr>
        <p:spPr>
          <a:xfrm>
            <a:off x="684212" y="685799"/>
            <a:ext cx="3966568" cy="4892040"/>
          </a:xfrm>
        </p:spPr>
        <p:txBody>
          <a:bodyPr>
            <a:normAutofit/>
          </a:bodyPr>
          <a:lstStyle/>
          <a:p>
            <a:pPr algn="r"/>
            <a:r>
              <a:rPr lang="en-US" dirty="0"/>
              <a:t>DEVELOPMENTAL VARIANCE</a:t>
            </a:r>
          </a:p>
        </p:txBody>
      </p:sp>
      <p:cxnSp>
        <p:nvCxnSpPr>
          <p:cNvPr id="15" name="Straight Connector 11">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A1969FC6-1C5B-4DA5-BB27-5077502F3086}"/>
              </a:ext>
            </a:extLst>
          </p:cNvPr>
          <p:cNvSpPr>
            <a:spLocks noGrp="1"/>
          </p:cNvSpPr>
          <p:nvPr>
            <p:ph idx="1"/>
          </p:nvPr>
        </p:nvSpPr>
        <p:spPr>
          <a:xfrm>
            <a:off x="4979962" y="685799"/>
            <a:ext cx="6288260" cy="4892040"/>
          </a:xfrm>
        </p:spPr>
        <p:txBody>
          <a:bodyPr>
            <a:normAutofit/>
          </a:bodyPr>
          <a:lstStyle/>
          <a:p>
            <a:pPr>
              <a:lnSpc>
                <a:spcPct val="90000"/>
              </a:lnSpc>
            </a:pPr>
            <a:r>
              <a:rPr lang="en-US" dirty="0">
                <a:solidFill>
                  <a:schemeClr val="tx1"/>
                </a:solidFill>
              </a:rPr>
              <a:t>Approval will not be injurious to the public health, safety, morals and general welfare of the community</a:t>
            </a:r>
          </a:p>
          <a:p>
            <a:pPr>
              <a:lnSpc>
                <a:spcPct val="90000"/>
              </a:lnSpc>
            </a:pPr>
            <a:endParaRPr lang="en-US" dirty="0">
              <a:solidFill>
                <a:schemeClr val="tx1"/>
              </a:solidFill>
            </a:endParaRPr>
          </a:p>
          <a:p>
            <a:pPr>
              <a:lnSpc>
                <a:spcPct val="90000"/>
              </a:lnSpc>
            </a:pPr>
            <a:r>
              <a:rPr lang="en-US" dirty="0">
                <a:solidFill>
                  <a:schemeClr val="tx1"/>
                </a:solidFill>
              </a:rPr>
              <a:t>Use and value of the area adjacent to the property will not be affected in a substantially adverse manner</a:t>
            </a:r>
          </a:p>
          <a:p>
            <a:pPr>
              <a:lnSpc>
                <a:spcPct val="90000"/>
              </a:lnSpc>
            </a:pPr>
            <a:endParaRPr lang="en-US" dirty="0">
              <a:solidFill>
                <a:schemeClr val="tx1"/>
              </a:solidFill>
            </a:endParaRPr>
          </a:p>
          <a:p>
            <a:pPr>
              <a:lnSpc>
                <a:spcPct val="90000"/>
              </a:lnSpc>
            </a:pPr>
            <a:r>
              <a:rPr lang="en-US" dirty="0">
                <a:solidFill>
                  <a:schemeClr val="tx1"/>
                </a:solidFill>
              </a:rPr>
              <a:t>Strick application of the terms of the zoning ordinance will result in practical difficulties in the use of the property</a:t>
            </a:r>
          </a:p>
          <a:p>
            <a:pPr>
              <a:lnSpc>
                <a:spcPct val="90000"/>
              </a:lnSpc>
            </a:pPr>
            <a:endParaRPr lang="en-US" sz="1300" dirty="0">
              <a:solidFill>
                <a:schemeClr val="tx1"/>
              </a:solidFill>
            </a:endParaRPr>
          </a:p>
        </p:txBody>
      </p:sp>
    </p:spTree>
    <p:extLst>
      <p:ext uri="{BB962C8B-B14F-4D97-AF65-F5344CB8AC3E}">
        <p14:creationId xmlns:p14="http://schemas.microsoft.com/office/powerpoint/2010/main" val="1314171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CA49AE-C3A5-4CD0-B2FE-7182DDE195CD}"/>
              </a:ext>
            </a:extLst>
          </p:cNvPr>
          <p:cNvSpPr>
            <a:spLocks noGrp="1"/>
          </p:cNvSpPr>
          <p:nvPr>
            <p:ph type="title"/>
          </p:nvPr>
        </p:nvSpPr>
        <p:spPr>
          <a:xfrm>
            <a:off x="684212" y="485244"/>
            <a:ext cx="8534400" cy="1507067"/>
          </a:xfrm>
        </p:spPr>
        <p:txBody>
          <a:bodyPr>
            <a:normAutofit fontScale="90000"/>
          </a:bodyPr>
          <a:lstStyle/>
          <a:p>
            <a:r>
              <a:rPr lang="en-US" dirty="0">
                <a:solidFill>
                  <a:schemeClr val="tx1"/>
                </a:solidFill>
              </a:rPr>
              <a:t>Approval will not be injurious to the public health, safety, morals and general welfare of the community</a:t>
            </a:r>
            <a:br>
              <a:rPr lang="en-US" dirty="0">
                <a:solidFill>
                  <a:schemeClr val="tx1"/>
                </a:solidFill>
              </a:rPr>
            </a:br>
            <a:endParaRPr lang="en-US" dirty="0"/>
          </a:p>
        </p:txBody>
      </p:sp>
      <p:grpSp>
        <p:nvGrpSpPr>
          <p:cNvPr id="10" name="Group 9">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pic>
        <p:nvPicPr>
          <p:cNvPr id="5" name="Online Media 4" title="Automatic Pool Safety Cover- What is it and how does it work">
            <a:hlinkClick r:id="" action="ppaction://media"/>
            <a:extLst>
              <a:ext uri="{FF2B5EF4-FFF2-40B4-BE49-F238E27FC236}">
                <a16:creationId xmlns:a16="http://schemas.microsoft.com/office/drawing/2014/main" id="{951D8BDB-D00B-4E34-A0DC-F98E873E89A1}"/>
              </a:ext>
            </a:extLst>
          </p:cNvPr>
          <p:cNvPicPr>
            <a:picLocks noGrp="1" noRot="1" noChangeAspect="1"/>
          </p:cNvPicPr>
          <p:nvPr>
            <p:ph idx="1"/>
            <a:videoFile r:link="rId1"/>
          </p:nvPr>
        </p:nvPicPr>
        <p:blipFill>
          <a:blip r:embed="rId3"/>
          <a:stretch>
            <a:fillRect/>
          </a:stretch>
        </p:blipFill>
        <p:spPr>
          <a:xfrm>
            <a:off x="1752600" y="2068513"/>
            <a:ext cx="7550020" cy="4265854"/>
          </a:xfrm>
          <a:prstGeom prst="rect">
            <a:avLst/>
          </a:prstGeom>
        </p:spPr>
      </p:pic>
    </p:spTree>
    <p:extLst>
      <p:ext uri="{BB962C8B-B14F-4D97-AF65-F5344CB8AC3E}">
        <p14:creationId xmlns:p14="http://schemas.microsoft.com/office/powerpoint/2010/main" val="344979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CA49AE-C3A5-4CD0-B2FE-7182DDE195CD}"/>
              </a:ext>
            </a:extLst>
          </p:cNvPr>
          <p:cNvSpPr>
            <a:spLocks noGrp="1"/>
          </p:cNvSpPr>
          <p:nvPr>
            <p:ph type="title"/>
          </p:nvPr>
        </p:nvSpPr>
        <p:spPr>
          <a:xfrm>
            <a:off x="684212" y="485244"/>
            <a:ext cx="8534400" cy="1507067"/>
          </a:xfrm>
        </p:spPr>
        <p:txBody>
          <a:bodyPr>
            <a:normAutofit fontScale="90000"/>
          </a:bodyPr>
          <a:lstStyle/>
          <a:p>
            <a:r>
              <a:rPr lang="en-US" dirty="0">
                <a:solidFill>
                  <a:schemeClr val="tx1"/>
                </a:solidFill>
              </a:rPr>
              <a:t>Approval will not be injurious to the public health, safety, morals and general welfare of the community</a:t>
            </a:r>
            <a:br>
              <a:rPr lang="en-US" dirty="0">
                <a:solidFill>
                  <a:schemeClr val="tx1"/>
                </a:solidFill>
              </a:rPr>
            </a:br>
            <a:endParaRPr lang="en-US" dirty="0"/>
          </a:p>
        </p:txBody>
      </p:sp>
      <p:grpSp>
        <p:nvGrpSpPr>
          <p:cNvPr id="10" name="Group 9">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4" name="Content Placeholder 3">
            <a:extLst>
              <a:ext uri="{FF2B5EF4-FFF2-40B4-BE49-F238E27FC236}">
                <a16:creationId xmlns:a16="http://schemas.microsoft.com/office/drawing/2014/main" id="{5A9238AC-8D29-4B1C-9CCA-0182469880E9}"/>
              </a:ext>
            </a:extLst>
          </p:cNvPr>
          <p:cNvSpPr>
            <a:spLocks noGrp="1"/>
          </p:cNvSpPr>
          <p:nvPr>
            <p:ph idx="1"/>
          </p:nvPr>
        </p:nvSpPr>
        <p:spPr>
          <a:xfrm>
            <a:off x="684212" y="685800"/>
            <a:ext cx="8534400" cy="6017004"/>
          </a:xfrm>
        </p:spPr>
        <p:txBody>
          <a:bodyPr>
            <a:normAutofit fontScale="85000" lnSpcReduction="10000"/>
          </a:bodyPr>
          <a:lstStyle/>
          <a:p>
            <a:pPr algn="l"/>
            <a:endParaRPr lang="en-US" b="0" i="0" dirty="0">
              <a:solidFill>
                <a:schemeClr val="tx1"/>
              </a:solidFill>
              <a:effectLst/>
              <a:latin typeface="Maison Neue Book"/>
            </a:endParaRPr>
          </a:p>
          <a:p>
            <a:pPr algn="l"/>
            <a:endParaRPr lang="en-US" b="0" i="0" dirty="0">
              <a:solidFill>
                <a:schemeClr val="tx1"/>
              </a:solidFill>
              <a:effectLst/>
              <a:latin typeface="Maison Neue Book"/>
            </a:endParaRPr>
          </a:p>
          <a:p>
            <a:pPr algn="l"/>
            <a:endParaRPr lang="en-US" b="0" i="0" dirty="0">
              <a:solidFill>
                <a:schemeClr val="tx1"/>
              </a:solidFill>
              <a:effectLst/>
              <a:latin typeface="Maison Neue Book"/>
            </a:endParaRPr>
          </a:p>
          <a:p>
            <a:pPr algn="l"/>
            <a:endParaRPr lang="en-US" b="0" i="0" dirty="0">
              <a:solidFill>
                <a:schemeClr val="tx1"/>
              </a:solidFill>
              <a:effectLst/>
              <a:latin typeface="Maison Neue Book"/>
            </a:endParaRPr>
          </a:p>
          <a:p>
            <a:pPr algn="l"/>
            <a:endParaRPr lang="en-US" dirty="0">
              <a:solidFill>
                <a:schemeClr val="tx1"/>
              </a:solidFill>
              <a:latin typeface="Maison Neue Book"/>
            </a:endParaRPr>
          </a:p>
          <a:p>
            <a:pPr algn="l"/>
            <a:r>
              <a:rPr lang="en-US" b="0" i="0" dirty="0" err="1">
                <a:solidFill>
                  <a:schemeClr val="tx1"/>
                </a:solidFill>
                <a:effectLst/>
                <a:latin typeface="Maison Neue Book"/>
              </a:rPr>
              <a:t>Coverstar</a:t>
            </a:r>
            <a:r>
              <a:rPr lang="en-US" b="0" i="0" dirty="0">
                <a:solidFill>
                  <a:schemeClr val="tx1"/>
                </a:solidFill>
                <a:effectLst/>
                <a:latin typeface="Maison Neue Book"/>
              </a:rPr>
              <a:t> automatic covers use an exclusive, patented process to heat seal webbing around a polymer bead and weld it to the cover in one step. Independent lab tests show </a:t>
            </a:r>
            <a:r>
              <a:rPr lang="en-US" b="0" i="0" dirty="0" err="1">
                <a:solidFill>
                  <a:schemeClr val="tx1"/>
                </a:solidFill>
                <a:effectLst/>
                <a:latin typeface="Maison Neue Book"/>
              </a:rPr>
              <a:t>Coverstar’s</a:t>
            </a:r>
            <a:r>
              <a:rPr lang="en-US" b="0" i="0" dirty="0">
                <a:solidFill>
                  <a:schemeClr val="tx1"/>
                </a:solidFill>
                <a:effectLst/>
                <a:latin typeface="Maison Neue Book"/>
              </a:rPr>
              <a:t> webbing is over twice as strong as our competitors.</a:t>
            </a:r>
          </a:p>
          <a:p>
            <a:pPr algn="l"/>
            <a:r>
              <a:rPr lang="en-US" b="0" i="0" dirty="0" err="1">
                <a:solidFill>
                  <a:schemeClr val="tx1"/>
                </a:solidFill>
                <a:effectLst/>
                <a:latin typeface="Maison Neue Book"/>
              </a:rPr>
              <a:t>Coverstar</a:t>
            </a:r>
            <a:r>
              <a:rPr lang="en-US" b="0" i="0" dirty="0">
                <a:solidFill>
                  <a:schemeClr val="tx1"/>
                </a:solidFill>
                <a:effectLst/>
                <a:latin typeface="Maison Neue Book"/>
              </a:rPr>
              <a:t> fabric is made from specially formulated heavy-duty vinyl fabric for superior product performance. Our strong, durable top-of-the-line fabric offers these exclusive features:</a:t>
            </a:r>
          </a:p>
          <a:p>
            <a:pPr lvl="1">
              <a:buFont typeface="Arial" panose="020B0604020202020204" pitchFamily="34" charset="0"/>
              <a:buChar char="•"/>
            </a:pPr>
            <a:r>
              <a:rPr lang="en-US" b="0" i="0" dirty="0">
                <a:solidFill>
                  <a:schemeClr val="tx1"/>
                </a:solidFill>
                <a:effectLst/>
                <a:latin typeface="Maison Neue Book"/>
              </a:rPr>
              <a:t>Ultraviolet protection</a:t>
            </a:r>
          </a:p>
          <a:p>
            <a:pPr lvl="1">
              <a:buFont typeface="Arial" panose="020B0604020202020204" pitchFamily="34" charset="0"/>
              <a:buChar char="•"/>
            </a:pPr>
            <a:r>
              <a:rPr lang="en-US" b="0" i="0" dirty="0">
                <a:solidFill>
                  <a:schemeClr val="tx1"/>
                </a:solidFill>
                <a:effectLst/>
                <a:latin typeface="Maison Neue Book"/>
              </a:rPr>
              <a:t>Chemical resistance</a:t>
            </a:r>
          </a:p>
          <a:p>
            <a:pPr lvl="1">
              <a:buFont typeface="Arial" panose="020B0604020202020204" pitchFamily="34" charset="0"/>
              <a:buChar char="•"/>
            </a:pPr>
            <a:r>
              <a:rPr lang="en-US" b="0" i="0" dirty="0">
                <a:solidFill>
                  <a:schemeClr val="tx1"/>
                </a:solidFill>
                <a:effectLst/>
                <a:latin typeface="Maison Neue Book"/>
              </a:rPr>
              <a:t>Mildew resistance</a:t>
            </a:r>
          </a:p>
          <a:p>
            <a:pPr lvl="1">
              <a:buFont typeface="Arial" panose="020B0604020202020204" pitchFamily="34" charset="0"/>
              <a:buChar char="•"/>
            </a:pPr>
            <a:r>
              <a:rPr lang="en-US" b="0" i="0" dirty="0">
                <a:solidFill>
                  <a:schemeClr val="tx1"/>
                </a:solidFill>
                <a:effectLst/>
                <a:latin typeface="Maison Neue Book"/>
              </a:rPr>
              <a:t>Fabric strength (17 oz)</a:t>
            </a:r>
          </a:p>
          <a:p>
            <a:pPr lvl="1">
              <a:buFont typeface="Arial" panose="020B0604020202020204" pitchFamily="34" charset="0"/>
              <a:buChar char="•"/>
            </a:pPr>
            <a:r>
              <a:rPr lang="en-US" b="0" i="0" dirty="0">
                <a:solidFill>
                  <a:schemeClr val="tx1"/>
                </a:solidFill>
                <a:effectLst/>
                <a:latin typeface="Maison Neue Book"/>
              </a:rPr>
              <a:t>Tear resistance</a:t>
            </a:r>
          </a:p>
          <a:p>
            <a:pPr lvl="1">
              <a:buFont typeface="Arial" panose="020B0604020202020204" pitchFamily="34" charset="0"/>
              <a:buChar char="•"/>
            </a:pPr>
            <a:r>
              <a:rPr lang="en-US" b="0" i="0" dirty="0">
                <a:solidFill>
                  <a:schemeClr val="tx1"/>
                </a:solidFill>
                <a:effectLst/>
                <a:latin typeface="Maison Neue Book"/>
              </a:rPr>
              <a:t>Abrasion resistance</a:t>
            </a:r>
          </a:p>
          <a:p>
            <a:pPr lvl="1">
              <a:buFont typeface="Arial" panose="020B0604020202020204" pitchFamily="34" charset="0"/>
              <a:buChar char="•"/>
            </a:pPr>
            <a:r>
              <a:rPr lang="en-US" b="0" i="0" dirty="0">
                <a:solidFill>
                  <a:schemeClr val="tx1"/>
                </a:solidFill>
                <a:effectLst/>
                <a:latin typeface="Maison Neue Book"/>
              </a:rPr>
              <a:t>Minimal fabric shrinkage (less than 1%)</a:t>
            </a:r>
          </a:p>
          <a:p>
            <a:endParaRPr lang="en-US" dirty="0"/>
          </a:p>
        </p:txBody>
      </p:sp>
    </p:spTree>
    <p:extLst>
      <p:ext uri="{BB962C8B-B14F-4D97-AF65-F5344CB8AC3E}">
        <p14:creationId xmlns:p14="http://schemas.microsoft.com/office/powerpoint/2010/main" val="4275813827"/>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378</TotalTime>
  <Words>839</Words>
  <Application>Microsoft Office PowerPoint</Application>
  <PresentationFormat>Widescreen</PresentationFormat>
  <Paragraphs>67</Paragraphs>
  <Slides>14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Century Gothic</vt:lpstr>
      <vt:lpstr>Maison Neue Book</vt:lpstr>
      <vt:lpstr>Source Sans Pro</vt:lpstr>
      <vt:lpstr>Wingdings 3</vt:lpstr>
      <vt:lpstr>Slice</vt:lpstr>
      <vt:lpstr>DEMPSEY RESIDENCE</vt:lpstr>
      <vt:lpstr>  9745 Laurel Ct</vt:lpstr>
      <vt:lpstr>PowerPoint Presentation</vt:lpstr>
      <vt:lpstr>PowerPoint Presentation</vt:lpstr>
      <vt:lpstr>PowerPoint Presentation</vt:lpstr>
      <vt:lpstr>PowerPoint Presentation</vt:lpstr>
      <vt:lpstr>DEVELOPMENTAL VARIANCE</vt:lpstr>
      <vt:lpstr>Approval will not be injurious to the public health, safety, morals and general welfare of the community </vt:lpstr>
      <vt:lpstr>Approval will not be injurious to the public health, safety, morals and general welfare of the community </vt:lpstr>
      <vt:lpstr>Approval will not be injurious to the public health, safety, morals and general welfare of the community </vt:lpstr>
      <vt:lpstr>Approval will not be injurious to the public health, safety, morals and general welfare of the community</vt:lpstr>
      <vt:lpstr>Use and value of the area adjacent to the property will not be affected in a substantially adverse manner</vt:lpstr>
      <vt:lpstr>      ROSEWOOD             MEGAN WAY</vt:lpstr>
      <vt:lpstr>Strick application of the terms of the zoning ordinance will result in practical difficulties in the use of the property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Athletic Performance Factory</dc:title>
  <dc:creator>Jared Tauber</dc:creator>
  <cp:lastModifiedBy>Tom Vander Woude</cp:lastModifiedBy>
  <cp:revision>14</cp:revision>
  <dcterms:created xsi:type="dcterms:W3CDTF">2021-03-17T14:12:12Z</dcterms:created>
  <dcterms:modified xsi:type="dcterms:W3CDTF">2021-09-08T17:05:18Z</dcterms:modified>
</cp:coreProperties>
</file>